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  <p:sldMasterId id="2147483699" r:id="rId2"/>
    <p:sldMasterId id="2147483716" r:id="rId3"/>
    <p:sldMasterId id="2147483648" r:id="rId4"/>
    <p:sldMasterId id="2147483663" r:id="rId5"/>
  </p:sldMasterIdLst>
  <p:notesMasterIdLst>
    <p:notesMasterId r:id="rId26"/>
  </p:notesMasterIdLst>
  <p:handoutMasterIdLst>
    <p:handoutMasterId r:id="rId27"/>
  </p:handoutMasterIdLst>
  <p:sldIdLst>
    <p:sldId id="291" r:id="rId6"/>
    <p:sldId id="270" r:id="rId7"/>
    <p:sldId id="273" r:id="rId8"/>
    <p:sldId id="271" r:id="rId9"/>
    <p:sldId id="272" r:id="rId10"/>
    <p:sldId id="260" r:id="rId11"/>
    <p:sldId id="269" r:id="rId12"/>
    <p:sldId id="262" r:id="rId13"/>
    <p:sldId id="279" r:id="rId14"/>
    <p:sldId id="277" r:id="rId15"/>
    <p:sldId id="281" r:id="rId16"/>
    <p:sldId id="282" r:id="rId17"/>
    <p:sldId id="283" r:id="rId18"/>
    <p:sldId id="289" r:id="rId19"/>
    <p:sldId id="288" r:id="rId20"/>
    <p:sldId id="274" r:id="rId21"/>
    <p:sldId id="275" r:id="rId22"/>
    <p:sldId id="276" r:id="rId23"/>
    <p:sldId id="287" r:id="rId24"/>
    <p:sldId id="29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2468" autoAdjust="0"/>
  </p:normalViewPr>
  <p:slideViewPr>
    <p:cSldViewPr snapToGrid="0">
      <p:cViewPr varScale="1">
        <p:scale>
          <a:sx n="73" d="100"/>
          <a:sy n="73" d="100"/>
        </p:scale>
        <p:origin x="60" y="3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64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D0AD7D-3644-4D24-9A07-1DB71DF6FFC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2066AA-6F8D-48A1-985F-26F60F3DDF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28D298-A9D3-4A02-B5B7-FBAC628E3490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DD834E-E23E-4C23-B3B4-47562913DBC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27345A-AF08-48EA-A514-D1D05473F9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D87B67-74E7-488D-9D2C-074D983A7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530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81BA63-2F5B-4445-B111-8E9904DDC804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788395-305A-4679-B801-930C57659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845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65AC4-17B0-4E19-8496-B264E70A18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442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 Power Query in Power BI, Dataflows comes with hundreds of native connectors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 missing native connectors can be made possible through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Web.Contents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TAKEAWAY: Power BI dataflows can connect to any system you connect to in Power BI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88395-305A-4679-B801-930C57659A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971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Preview: here’s a Dataflow that connects to an Azure SQL Server, three APIs, and a GitHub repo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TAKEAWAY: Power BI dataflows can connect to any system you connect to in Power BI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88395-305A-4679-B801-930C57659A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85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 a dataflow entity has been created, it can be shared across any number of Power BI reports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TAKEAWAY: Add your data to a source to make it more usable and relevant to you and your team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88395-305A-4679-B801-930C57659A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77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 a dataflow has been created on the service, it can be exported to a JSON file and shared across workspaces and even tenants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TAKEAWAY: Define a Power BI dataflow once and use it anywhere dataflows are sold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88395-305A-4679-B801-930C57659A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018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88395-305A-4679-B801-930C57659A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4719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88395-305A-4679-B801-930C57659A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1776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3471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BC09E2-74E2-4A94-A90D-2849BC75863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1691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BC09E2-74E2-4A94-A90D-2849BC7586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49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latin typeface="Arial Nova Light" panose="020B0304020202020204" pitchFamily="34" charset="0"/>
                <a:cs typeface="Arial" panose="020B0604020202020204" pitchFamily="34" charset="0"/>
              </a:rPr>
              <a:t>Choose the right Azure machine learning product for the task at hand</a:t>
            </a:r>
          </a:p>
          <a:p>
            <a:r>
              <a:rPr lang="en-US" sz="1200">
                <a:latin typeface="Arial Nova Light" panose="020B0304020202020204" pitchFamily="34" charset="0"/>
                <a:cs typeface="Arial" panose="020B0604020202020204" pitchFamily="34" charset="0"/>
              </a:rPr>
              <a:t>	- do you need to deploy the model and constantly monitor and update it?</a:t>
            </a:r>
          </a:p>
          <a:p>
            <a:r>
              <a:rPr lang="en-US" sz="1200">
                <a:latin typeface="Arial Nova Light" panose="020B0304020202020204" pitchFamily="34" charset="0"/>
                <a:cs typeface="Arial" panose="020B0604020202020204" pitchFamily="34" charset="0"/>
              </a:rPr>
              <a:t>	- do you need to choose among a selection of models?</a:t>
            </a:r>
          </a:p>
          <a:p>
            <a:r>
              <a:rPr lang="en-US" sz="1200">
                <a:latin typeface="Arial Nova Light" panose="020B0304020202020204" pitchFamily="34" charset="0"/>
                <a:cs typeface="Arial" panose="020B0604020202020204" pitchFamily="34" charset="0"/>
              </a:rPr>
              <a:t>Right-size the Azure machine learning services to fit your data science team</a:t>
            </a:r>
          </a:p>
          <a:p>
            <a:r>
              <a:rPr lang="en-US" sz="1200">
                <a:latin typeface="Arial Nova Light" panose="020B0304020202020204" pitchFamily="34" charset="0"/>
                <a:cs typeface="Arial" panose="020B0604020202020204" pitchFamily="34" charset="0"/>
              </a:rPr>
              <a:t>	- Are you going to do ETL in Azure Data Factory or in Azure Databricks?</a:t>
            </a:r>
          </a:p>
          <a:p>
            <a:r>
              <a:rPr lang="en-US" sz="1200">
                <a:latin typeface="Arial Nova Light" panose="020B0304020202020204" pitchFamily="34" charset="0"/>
                <a:cs typeface="Arial" panose="020B0604020202020204" pitchFamily="34" charset="0"/>
              </a:rPr>
              <a:t>	- Which service is right if I only have one data scientist?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6A3605-7A28-403B-8AF8-3C2A1E6645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3494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6A3605-7A28-403B-8AF8-3C2A1E6645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439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88395-305A-4679-B801-930C57659A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58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 Query in the Cloud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Execution of Power Query mashups are done on the Power BI service, which means runtime is not limited by your laptop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 independently of Power BI datasets, which are loaded into the in-memory storage of Power BI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And can be scheduled at different frequencies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Allows you to share datasets across Power BI Workspaces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Allows you to reuse: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Datasets within data models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engineering pipelines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TAKEAWAY: It closes the gap between IT and business needs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88395-305A-4679-B801-930C57659A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49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Backed by Azure data storage (CSVs on Azure Data Lake Gen2)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behind the scenes: Dataflow manages the Data Lake configurations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won’t cost you a penny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TAKEAWAY: Power BI dataflows use Azure Data Lake free of charge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88395-305A-4679-B801-930C57659A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02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and more of data analytics makes use of data lakes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Allows you to bring your own data lake and make connections to that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TAKEAWAY: Dataflows is part of a Data Analytics continuum that lets you easily scale up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88395-305A-4679-B801-930C57659A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61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sv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4B2DDF5C-B8B3-4860-B5B8-A798842C93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4878" y="6428095"/>
            <a:ext cx="1764507" cy="33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30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CBB7A-0E5D-4C42-9F4B-E1BFE405B7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A24F99-B464-499A-AD3E-BC8CE6A2D8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69161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88FEA-0C3E-456D-855B-59809286B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C366C-25CA-4BCC-B795-01871B81F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14674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F76AF-411F-41AB-8339-5B450CA7B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54148"/>
            <a:ext cx="10515600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10EFAB-4329-4BFF-AC0E-771DC39A0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63387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07807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0F6C4-CFFB-46EA-8A33-105E51B51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B0912-4736-4055-BA64-3B2157C860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9C4E38-6E55-4ED4-845C-C4B71944A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1357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133E2-6C47-48A9-988D-D20B785BC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71A12-2B17-4EE4-873A-5FE57278C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DBB669-C5AB-46E4-A539-B998F15E3B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3F63F7-0B5A-4026-A72B-828412029A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C711BB-AAD2-4A63-95E2-7D342E853D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63944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A0F1F-14A5-4091-A3AD-0C966F9DF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7794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47510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AF935-DC7D-4305-885C-4A16BD868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75D94-4E5E-46DA-A620-E6F5E93BF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03B566-51A7-42FF-BC11-DE612E3B7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57323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E9C55-85F1-4EB6-9556-245D515D5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2AC299-C822-4B65-B31D-63F625B4B7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29DCF5-8618-48E3-BF33-09A8E3F7E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86108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3BA5EA5-7103-45B2-AD4D-5D266F059B4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6841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9820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A980290-D9FB-443D-A9F0-1AFC162D28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6841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478973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19A4A41-3C48-4CE7-8E3A-5402C2008A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9169" y="152399"/>
            <a:ext cx="4310706" cy="647233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4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CF3432F-A00E-4A70-BCF8-A5042E61A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53" y="457199"/>
            <a:ext cx="4858979" cy="5822303"/>
          </a:xfrm>
          <a:prstGeom prst="rect">
            <a:avLst/>
          </a:prstGeom>
        </p:spPr>
        <p:txBody>
          <a:bodyPr anchor="ctr" anchorCtr="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24861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kite, water, flying, sitting&#10;&#10;Description automatically generated">
            <a:extLst>
              <a:ext uri="{FF2B5EF4-FFF2-40B4-BE49-F238E27FC236}">
                <a16:creationId xmlns:a16="http://schemas.microsoft.com/office/drawing/2014/main" id="{CA4758E0-6D1B-4E9C-BD37-3902CC9D82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A60345A-1697-4A15-9A42-62F2E8B0FCF5}"/>
              </a:ext>
            </a:extLst>
          </p:cNvPr>
          <p:cNvSpPr>
            <a:spLocks noChangeAspect="1"/>
          </p:cNvSpPr>
          <p:nvPr userDrawn="1"/>
        </p:nvSpPr>
        <p:spPr>
          <a:xfrm>
            <a:off x="6027576" y="0"/>
            <a:ext cx="616442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1879F9A-D09A-4F85-B644-D8F7FA305E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9169" y="152399"/>
            <a:ext cx="4310706" cy="647233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4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6F27B2-A882-423A-91C9-6DDDD9CB7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53" y="457199"/>
            <a:ext cx="4858979" cy="5822303"/>
          </a:xfrm>
          <a:prstGeom prst="rect">
            <a:avLst/>
          </a:prstGeom>
        </p:spPr>
        <p:txBody>
          <a:bodyPr anchor="ctr" anchorCtr="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95A97EA-B8AA-4276-9189-D2B7F9B4C1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4878" y="6428095"/>
            <a:ext cx="1764507" cy="33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9155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32EDDE-4091-45C1-8163-6166C4E616FF}"/>
              </a:ext>
            </a:extLst>
          </p:cNvPr>
          <p:cNvSpPr>
            <a:spLocks noChangeAspect="1"/>
          </p:cNvSpPr>
          <p:nvPr userDrawn="1"/>
        </p:nvSpPr>
        <p:spPr>
          <a:xfrm>
            <a:off x="6027576" y="0"/>
            <a:ext cx="616442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D3FD6DBF-AAAD-40E9-A4C3-480A1F50C9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096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1879F9A-D09A-4F85-B644-D8F7FA305E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9169" y="152399"/>
            <a:ext cx="4310706" cy="647233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6F27B2-A882-423A-91C9-6DDDD9CB7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53" y="457199"/>
            <a:ext cx="4858979" cy="5822303"/>
          </a:xfrm>
          <a:prstGeom prst="rect">
            <a:avLst/>
          </a:prstGeom>
        </p:spPr>
        <p:txBody>
          <a:bodyPr anchor="ctr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85D89DE-B423-47E0-B666-947FCD3D5F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4878" y="6428095"/>
            <a:ext cx="1764507" cy="33237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054850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2EFC07-23DE-42DC-8898-3D23F50E7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E6291-269F-4017-8EF3-5876289F47E8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A54AAF-0D39-41F9-A739-48D8AC24C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40F39-43DB-40AC-88DF-DB040AB0E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3D4CB-B0FD-47F7-BD03-A2F41CD63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7513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4A075-C1FC-4B74-8F1B-DE169E5A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DA9D0-545C-43A0-B95C-28F36C5BC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12FB3-78B2-467D-9859-D8D32E3E9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5E46A-9485-4674-BFE8-BC317859CECD}" type="datetime1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BDB83-89B5-411C-B538-1AAC6BA5F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E95AE-0171-4E57-8155-DE538E06D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2F5DC-0341-438E-A55D-AE4B8CE61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8663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CC52F8-D762-4CE6-B34C-C740CD9CC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309D2-FCB1-4E1F-940D-747E7AC643BA}" type="datetime1">
              <a:rPr lang="en-US" smtClean="0"/>
              <a:t>2/29/2020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E1AF78-0A72-4DF2-BCA6-C9BFCC57F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68309-5463-4FDD-8A83-19681BC10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2F5DC-0341-438E-A55D-AE4B8CE61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24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3BA5EA5-7103-45B2-AD4D-5D266F059B4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6841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2276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3BA5EA5-7103-45B2-AD4D-5D266F059B4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6841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5425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B8F8AB5-FB80-42FF-814A-B6A17F9A60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6841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1848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B8F8AB5-FB80-42FF-814A-B6A17F9A60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6841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2765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8F98506E-93DF-4090-A03B-911248A63C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095" y="3954458"/>
            <a:ext cx="6399213" cy="183038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86EC0AC-B875-43F2-A021-F2A75E7D51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7257" y="2117165"/>
            <a:ext cx="6401051" cy="1837298"/>
          </a:xfrm>
          <a:noFill/>
        </p:spPr>
        <p:txBody>
          <a:bodyPr lIns="146304" tIns="91440" rIns="146304" bIns="91440" anchor="b" anchorCtr="0"/>
          <a:lstStyle>
            <a:lvl1pPr>
              <a:defRPr sz="5399" spc="-100" baseline="0">
                <a:gradFill>
                  <a:gsLst>
                    <a:gs pos="3030">
                      <a:schemeClr val="tx1"/>
                    </a:gs>
                    <a:gs pos="2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036180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317742F7-7A61-4E5D-A632-AC50523063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7678057" y="2"/>
            <a:ext cx="4513941" cy="595085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CF498402-1895-4554-9D53-F50ECB7B3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550" y="1204120"/>
            <a:ext cx="5378450" cy="1884363"/>
          </a:xfrm>
        </p:spPr>
        <p:txBody>
          <a:bodyPr anchor="t">
            <a:noAutofit/>
          </a:bodyPr>
          <a:lstStyle>
            <a:lvl1pPr>
              <a:defRPr sz="6600"/>
            </a:lvl1pPr>
          </a:lstStyle>
          <a:p>
            <a:r>
              <a:rPr lang="en-US"/>
              <a:t>Speaker Intro Slide</a:t>
            </a:r>
          </a:p>
        </p:txBody>
      </p:sp>
    </p:spTree>
    <p:extLst>
      <p:ext uri="{BB962C8B-B14F-4D97-AF65-F5344CB8AC3E}">
        <p14:creationId xmlns:p14="http://schemas.microsoft.com/office/powerpoint/2010/main" val="2230262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4A075-C1FC-4B74-8F1B-DE169E5A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DA9D0-545C-43A0-B95C-28F36C5BC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12FB3-78B2-467D-9859-D8D32E3E9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5E46A-9485-4674-BFE8-BC317859CECD}" type="datetime1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BDB83-89B5-411C-B538-1AAC6BA5F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E95AE-0171-4E57-8155-DE538E06D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2F5DC-0341-438E-A55D-AE4B8CE61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52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image" Target="../media/image4.sv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2ED54B-52C0-4ACB-9246-A6DAF6964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BAD230-D141-4D84-B620-B073BCD211C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7" y="6237511"/>
            <a:ext cx="1685616" cy="7224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BF6E3C-E623-42DB-91AC-7E53ADA917D2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1900"/>
            <a:ext cx="12192000" cy="546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9F72E8A-EB37-4363-95D9-E176D6C447F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4878" y="6428095"/>
            <a:ext cx="1764507" cy="33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52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659" r:id="rId2"/>
    <p:sldLayoutId id="2147483668" r:id="rId3"/>
    <p:sldLayoutId id="2147483711" r:id="rId4"/>
    <p:sldLayoutId id="2147483686" r:id="rId5"/>
    <p:sldLayoutId id="2147483715" r:id="rId6"/>
    <p:sldLayoutId id="2147483700" r:id="rId7"/>
    <p:sldLayoutId id="2147483718" r:id="rId8"/>
    <p:sldLayoutId id="214748371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2ED54B-52C0-4ACB-9246-A6DAF6964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575FF2-9593-4E02-BAC2-56FDE35ED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24D500-D9AE-428B-9FFE-74B7A573C4A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1900"/>
            <a:ext cx="12192000" cy="5461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BCEB2ED-DB5D-4DE8-A7D0-5E701D3548C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4878" y="6428095"/>
            <a:ext cx="1764507" cy="33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79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7253F65-4EB8-48A2-88DF-90749AFBE3B2}"/>
              </a:ext>
            </a:extLst>
          </p:cNvPr>
          <p:cNvSpPr>
            <a:spLocks noChangeAspect="1"/>
          </p:cNvSpPr>
          <p:nvPr userDrawn="1"/>
        </p:nvSpPr>
        <p:spPr>
          <a:xfrm>
            <a:off x="6027576" y="0"/>
            <a:ext cx="616442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A2615DE-AE85-4C8E-9B0A-9377C16F0C56}"/>
              </a:ext>
            </a:extLst>
          </p:cNvPr>
          <p:cNvSpPr txBox="1">
            <a:spLocks/>
          </p:cNvSpPr>
          <p:nvPr userDrawn="1"/>
        </p:nvSpPr>
        <p:spPr>
          <a:xfrm>
            <a:off x="6742925" y="152400"/>
            <a:ext cx="4767942" cy="621418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30C86FA-8401-4381-9055-055C0C9F6E4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4878" y="6428095"/>
            <a:ext cx="1764507" cy="33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2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717" r:id="rId2"/>
    <p:sldLayoutId id="214748371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85F8B1-6EAD-4065-BDCA-6425F4F2B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ED54BC-2A8C-4CFF-BFFD-2C7C988C1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74132-4BCF-4F0B-BFB4-EB24C07F5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1E6291-269F-4017-8EF3-5876289F47E8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F61B8-BA3E-4781-90C4-A20219587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F4328-7F84-4677-9714-D5A04CFDBD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23D4CB-B0FD-47F7-BD03-A2F41CD63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60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7DD8E8-73F7-493A-A62F-6A9D81E14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19D05-2907-4BE4-B310-8CDA6AA03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14B7A-5CA1-4FFE-9BA6-8741ABEB43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A25513-9AB1-46B4-BE56-D3250A3DA6A6}" type="datetime1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94483-E820-4B66-8231-396E7564B8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7212E-DB95-493B-8FC8-09AF0C2B66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2F5DC-0341-438E-A55D-AE4B8CE61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41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</p:sldLayoutIdLst>
  <p:hf hdr="0" ft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6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4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powerbi.microsoft.com/en-us/blog/power-bi-dataflows-and-azure-data-lake-storage-gen2-integration-preview/" TargetMode="External"/><Relationship Id="rId3" Type="http://schemas.openxmlformats.org/officeDocument/2006/relationships/hyperlink" Target="https://www.youtube.com/watch?v=lXq9GDfpv0Y" TargetMode="External"/><Relationship Id="rId7" Type="http://schemas.openxmlformats.org/officeDocument/2006/relationships/hyperlink" Target="https://docs.microsoft.com/en-us/power-bi/service-dataflows-overview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sqlchick.com/entries/2019/3/28/three-ways-to-use-power-bi-dataflows" TargetMode="External"/><Relationship Id="rId5" Type="http://schemas.openxmlformats.org/officeDocument/2006/relationships/hyperlink" Target="https://www.youtube.com/watch?v=bkFG8s_9sGE" TargetMode="External"/><Relationship Id="rId4" Type="http://schemas.openxmlformats.org/officeDocument/2006/relationships/hyperlink" Target="https://www.youtube.com/watch?v=jBP66FRatsY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tonmcg" TargetMode="External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Relationship Id="rId6" Type="http://schemas.openxmlformats.org/officeDocument/2006/relationships/hyperlink" Target="https://www.linkedin.com/in/tonmcg/" TargetMode="External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0" Type="http://schemas.openxmlformats.org/officeDocument/2006/relationships/hyperlink" Target="https://github.com/tonmcg" TargetMode="External"/><Relationship Id="rId4" Type="http://schemas.openxmlformats.org/officeDocument/2006/relationships/image" Target="../media/image18.jpg"/><Relationship Id="rId9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DCFF7CE2-ADB5-452F-97BF-A0FBA33F9312}"/>
              </a:ext>
            </a:extLst>
          </p:cNvPr>
          <p:cNvSpPr txBox="1">
            <a:spLocks/>
          </p:cNvSpPr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FFFF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Building Robust ETL Pipelines with Power BI Dataflows</a:t>
            </a:r>
          </a:p>
        </p:txBody>
      </p:sp>
      <p:pic>
        <p:nvPicPr>
          <p:cNvPr id="26" name="Picture 25" descr="A picture containing drawing&#10;&#10;Description automatically generated">
            <a:extLst>
              <a:ext uri="{FF2B5EF4-FFF2-40B4-BE49-F238E27FC236}">
                <a16:creationId xmlns:a16="http://schemas.microsoft.com/office/drawing/2014/main" id="{60E34A35-60F1-4C9C-9C5B-569E082DA8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5943600"/>
            <a:ext cx="2404534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23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BA949-982D-4514-B9B0-BD0E1494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 anchorCtr="0"/>
          <a:lstStyle/>
          <a:p>
            <a:r>
              <a:rPr lang="en-US" dirty="0"/>
              <a:t>Where is a Dataflow Stored?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E12C58-20BE-44BB-AC80-9674B7E7F5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9531" y="1690688"/>
            <a:ext cx="7112936" cy="4389120"/>
          </a:xfrm>
        </p:spPr>
      </p:pic>
    </p:spTree>
    <p:extLst>
      <p:ext uri="{BB962C8B-B14F-4D97-AF65-F5344CB8AC3E}">
        <p14:creationId xmlns:p14="http://schemas.microsoft.com/office/powerpoint/2010/main" val="11351610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BA949-982D-4514-B9B0-BD0E1494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 anchorCtr="0"/>
          <a:lstStyle/>
          <a:p>
            <a:r>
              <a:rPr lang="en-US" dirty="0"/>
              <a:t>Where is a Dataflow Stored?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E12C58-20BE-44BB-AC80-9674B7E7F5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9531" y="2206356"/>
            <a:ext cx="7112936" cy="3423100"/>
          </a:xfrm>
        </p:spPr>
      </p:pic>
    </p:spTree>
    <p:extLst>
      <p:ext uri="{BB962C8B-B14F-4D97-AF65-F5344CB8AC3E}">
        <p14:creationId xmlns:p14="http://schemas.microsoft.com/office/powerpoint/2010/main" val="2307385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BA949-982D-4514-B9B0-BD0E1494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 anchorCtr="0"/>
          <a:lstStyle/>
          <a:p>
            <a:r>
              <a:rPr lang="en-US" dirty="0"/>
              <a:t>What Can a Dataflow Connect To?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E12C58-20BE-44BB-AC80-9674B7E7F5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5920" y="1618842"/>
            <a:ext cx="6820159" cy="4663440"/>
          </a:xfrm>
        </p:spPr>
      </p:pic>
    </p:spTree>
    <p:extLst>
      <p:ext uri="{BB962C8B-B14F-4D97-AF65-F5344CB8AC3E}">
        <p14:creationId xmlns:p14="http://schemas.microsoft.com/office/powerpoint/2010/main" val="28576984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BA949-982D-4514-B9B0-BD0E1494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 anchorCtr="0"/>
          <a:lstStyle/>
          <a:p>
            <a:r>
              <a:rPr lang="en-US" dirty="0"/>
              <a:t>What Can a Dataflow Connect To?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E12C58-20BE-44BB-AC80-9674B7E7F5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5920" y="1667824"/>
            <a:ext cx="6820159" cy="4565476"/>
          </a:xfrm>
        </p:spPr>
      </p:pic>
    </p:spTree>
    <p:extLst>
      <p:ext uri="{BB962C8B-B14F-4D97-AF65-F5344CB8AC3E}">
        <p14:creationId xmlns:p14="http://schemas.microsoft.com/office/powerpoint/2010/main" val="41049369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BA949-982D-4514-B9B0-BD0E1494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 anchorCtr="0"/>
          <a:lstStyle/>
          <a:p>
            <a:r>
              <a:rPr lang="en-US" dirty="0"/>
              <a:t>How Can a Dataflow Be Reused?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E12C58-20BE-44BB-AC80-9674B7E7F5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5294" y="2065944"/>
            <a:ext cx="6521411" cy="3769235"/>
          </a:xfrm>
        </p:spPr>
      </p:pic>
    </p:spTree>
    <p:extLst>
      <p:ext uri="{BB962C8B-B14F-4D97-AF65-F5344CB8AC3E}">
        <p14:creationId xmlns:p14="http://schemas.microsoft.com/office/powerpoint/2010/main" val="25519272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BA949-982D-4514-B9B0-BD0E1494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 anchorCtr="0"/>
          <a:lstStyle/>
          <a:p>
            <a:r>
              <a:rPr lang="en-US" dirty="0"/>
              <a:t>How Can a Dataflow Be Reused?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E12C58-20BE-44BB-AC80-9674B7E7F5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4" t="32734" r="28634" b="26135"/>
          <a:stretch/>
        </p:blipFill>
        <p:spPr>
          <a:xfrm>
            <a:off x="2723324" y="1690688"/>
            <a:ext cx="6745352" cy="4572000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CA7D3D4-F829-4D18-B402-476901A84967}"/>
              </a:ext>
            </a:extLst>
          </p:cNvPr>
          <p:cNvSpPr/>
          <p:nvPr/>
        </p:nvSpPr>
        <p:spPr>
          <a:xfrm>
            <a:off x="6215400" y="4689360"/>
            <a:ext cx="2194560" cy="1097280"/>
          </a:xfrm>
          <a:prstGeom prst="rect">
            <a:avLst/>
          </a:prstGeom>
          <a:solidFill>
            <a:srgbClr val="000000">
              <a:alpha val="5000"/>
            </a:srgbClr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883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D11FC5-27E9-498B-BCDB-B223121BB7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Demo: Load Data into Power BI Dataflows</a:t>
            </a:r>
          </a:p>
        </p:txBody>
      </p:sp>
    </p:spTree>
    <p:extLst>
      <p:ext uri="{BB962C8B-B14F-4D97-AF65-F5344CB8AC3E}">
        <p14:creationId xmlns:p14="http://schemas.microsoft.com/office/powerpoint/2010/main" val="1781621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D11FC5-27E9-498B-BCDB-B223121BB7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Demo: Reuse Power BI Dataflows</a:t>
            </a:r>
          </a:p>
        </p:txBody>
      </p:sp>
    </p:spTree>
    <p:extLst>
      <p:ext uri="{BB962C8B-B14F-4D97-AF65-F5344CB8AC3E}">
        <p14:creationId xmlns:p14="http://schemas.microsoft.com/office/powerpoint/2010/main" val="1850807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D11FC5-27E9-498B-BCDB-B223121BB7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Epilogue: Enable AI features of Power BI</a:t>
            </a:r>
          </a:p>
        </p:txBody>
      </p:sp>
    </p:spTree>
    <p:extLst>
      <p:ext uri="{BB962C8B-B14F-4D97-AF65-F5344CB8AC3E}">
        <p14:creationId xmlns:p14="http://schemas.microsoft.com/office/powerpoint/2010/main" val="1259975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BA949-982D-4514-B9B0-BD0E1494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 anchorCtr="0"/>
          <a:lstStyle/>
          <a:p>
            <a:r>
              <a:rPr lang="en-US" dirty="0"/>
              <a:t>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08CAF3-A002-4373-A5C6-44361EE0E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Power BI dataflows: Where does it fit in? (Matthew Roche schools Patrick)</a:t>
            </a:r>
          </a:p>
          <a:p>
            <a:pPr lvl="1"/>
            <a:r>
              <a:rPr lang="en-US" dirty="0">
                <a:hlinkClick r:id="rId3"/>
              </a:rPr>
              <a:t>https://www.youtube.com/watch?v=lXq9GDfpv0Y</a:t>
            </a:r>
            <a:endParaRPr lang="en-US" dirty="0"/>
          </a:p>
          <a:p>
            <a:r>
              <a:rPr lang="en-US" dirty="0"/>
              <a:t>What are the Use Cases of Dataflow for You in Power BI</a:t>
            </a:r>
          </a:p>
          <a:p>
            <a:pPr lvl="1"/>
            <a:r>
              <a:rPr lang="en-US" dirty="0">
                <a:hlinkClick r:id="rId4"/>
              </a:rPr>
              <a:t>https://www.youtube.com/watch?v=jBP66FRatsY</a:t>
            </a:r>
            <a:endParaRPr lang="en-US" dirty="0"/>
          </a:p>
          <a:p>
            <a:r>
              <a:rPr lang="en-US" dirty="0"/>
              <a:t>What is a Power BI dataflow? A deep dive on Dataflows for Power BI</a:t>
            </a:r>
          </a:p>
          <a:p>
            <a:pPr lvl="1"/>
            <a:r>
              <a:rPr lang="en-US" dirty="0">
                <a:hlinkClick r:id="rId5"/>
              </a:rPr>
              <a:t>https://www.youtube.com/watch?v=bkFG8s_9sGE</a:t>
            </a:r>
            <a:endParaRPr lang="en-US" dirty="0"/>
          </a:p>
          <a:p>
            <a:r>
              <a:rPr lang="en-US" dirty="0"/>
              <a:t>Three Ways to Use Power BI Dataflows</a:t>
            </a:r>
          </a:p>
          <a:p>
            <a:pPr lvl="1"/>
            <a:r>
              <a:rPr lang="en-US" dirty="0">
                <a:hlinkClick r:id="rId6"/>
              </a:rPr>
              <a:t>https://www.sqlchick.com/entries/2019/3/28/three-ways-to-use-power-bi-dataflows</a:t>
            </a:r>
            <a:endParaRPr lang="en-US" b="1" dirty="0"/>
          </a:p>
          <a:p>
            <a:r>
              <a:rPr lang="en-US" dirty="0"/>
              <a:t>Self-service data prep in Power BI</a:t>
            </a:r>
          </a:p>
          <a:p>
            <a:pPr lvl="1"/>
            <a:r>
              <a:rPr lang="en-US" dirty="0">
                <a:hlinkClick r:id="rId7"/>
              </a:rPr>
              <a:t>https://docs.microsoft.com/en-us/power-bi/service-dataflows-overview</a:t>
            </a:r>
            <a:endParaRPr lang="en-US" dirty="0"/>
          </a:p>
          <a:p>
            <a:r>
              <a:rPr lang="en-US" dirty="0"/>
              <a:t>Power BI Dataflows and Azure Data Lake Storage Gen2 Integration Preview</a:t>
            </a:r>
          </a:p>
          <a:p>
            <a:pPr lvl="1"/>
            <a:r>
              <a:rPr lang="en-US" dirty="0">
                <a:hlinkClick r:id="rId8"/>
              </a:rPr>
              <a:t>https://powerbi.microsoft.com/en-us/blog/power-bi-dataflows-and-azure-data-lake-storage-gen2-integration-preview/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528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73C0087E-2DB8-49FE-B135-37DB51446E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6672" y="106538"/>
            <a:ext cx="5441859" cy="5441859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40BC6D8-FF5E-49A2-88B9-A5E99573FF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5943600"/>
            <a:ext cx="2404534" cy="9144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B2D2173A-065E-42E8-B3B3-F188F91FCCBB}"/>
              </a:ext>
            </a:extLst>
          </p:cNvPr>
          <p:cNvSpPr txBox="1">
            <a:spLocks/>
          </p:cNvSpPr>
          <p:nvPr/>
        </p:nvSpPr>
        <p:spPr>
          <a:xfrm>
            <a:off x="655320" y="365125"/>
            <a:ext cx="9013052" cy="16233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 panose="020B0304020202020204" pitchFamily="34" charset="0"/>
                <a:ea typeface="+mj-ea"/>
                <a:cs typeface="Arial" panose="020B0604020202020204" pitchFamily="34" charset="0"/>
              </a:rPr>
              <a:t>Tony McGovern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494BE43-4A21-45BD-9A2E-0D8699D4F1CF}"/>
              </a:ext>
            </a:extLst>
          </p:cNvPr>
          <p:cNvSpPr txBox="1">
            <a:spLocks/>
          </p:cNvSpPr>
          <p:nvPr/>
        </p:nvSpPr>
        <p:spPr>
          <a:xfrm>
            <a:off x="655320" y="2644518"/>
            <a:ext cx="9013052" cy="332725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Hacker. Artist. Storyteller. Data lover.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Founder &amp; Data Scientist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emdata.ai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@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tonmcg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Light" panose="020B0304020202020204" pitchFamily="34" charset="0"/>
              <a:ea typeface="+mn-ea"/>
              <a:cs typeface="+mn-cs"/>
            </a:endParaRPr>
          </a:p>
        </p:txBody>
      </p:sp>
      <p:pic>
        <p:nvPicPr>
          <p:cNvPr id="5" name="Picture 4" descr="A picture containing building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7349F135-33AF-4B0E-842D-FFA5446017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89" y="4026213"/>
            <a:ext cx="457200" cy="45720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37707A28-A9D9-4618-8F3D-D5674CD2F5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985" y="4026213"/>
            <a:ext cx="457200" cy="457200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hlinkClick r:id="rId10"/>
            <a:extLst>
              <a:ext uri="{FF2B5EF4-FFF2-40B4-BE49-F238E27FC236}">
                <a16:creationId xmlns:a16="http://schemas.microsoft.com/office/drawing/2014/main" id="{94C7E3E8-3295-4982-A465-6700691BB9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737" y="4026213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45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F8C53C3C-64FA-4853-A282-FAB89BE3C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24" y="2924555"/>
            <a:ext cx="5419355" cy="100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5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colorTemperature colorTemp="8800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272CB9A-11DA-403F-8A2C-8ACABB9E55E3}"/>
              </a:ext>
            </a:extLst>
          </p:cNvPr>
          <p:cNvCxnSpPr/>
          <p:nvPr/>
        </p:nvCxnSpPr>
        <p:spPr>
          <a:xfrm>
            <a:off x="6175088" y="3597284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7E87360-F24A-47BA-928F-2F0179FA8620}"/>
              </a:ext>
            </a:extLst>
          </p:cNvPr>
          <p:cNvCxnSpPr/>
          <p:nvPr/>
        </p:nvCxnSpPr>
        <p:spPr>
          <a:xfrm>
            <a:off x="8413015" y="3597284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8346D99-21A2-4F27-AB30-6BF25A60C3AC}"/>
              </a:ext>
            </a:extLst>
          </p:cNvPr>
          <p:cNvCxnSpPr>
            <a:cxnSpLocks/>
          </p:cNvCxnSpPr>
          <p:nvPr/>
        </p:nvCxnSpPr>
        <p:spPr>
          <a:xfrm>
            <a:off x="10665885" y="3597284"/>
            <a:ext cx="153851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2DD698-41EA-44B3-A338-53428D7D5050}"/>
              </a:ext>
            </a:extLst>
          </p:cNvPr>
          <p:cNvCxnSpPr/>
          <p:nvPr/>
        </p:nvCxnSpPr>
        <p:spPr>
          <a:xfrm>
            <a:off x="3911339" y="3597284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41C71E-E08E-4C35-AF33-12A46FFB4E28}"/>
              </a:ext>
            </a:extLst>
          </p:cNvPr>
          <p:cNvCxnSpPr/>
          <p:nvPr/>
        </p:nvCxnSpPr>
        <p:spPr>
          <a:xfrm>
            <a:off x="1657906" y="3597284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c 10">
            <a:extLst>
              <a:ext uri="{FF2B5EF4-FFF2-40B4-BE49-F238E27FC236}">
                <a16:creationId xmlns:a16="http://schemas.microsoft.com/office/drawing/2014/main" id="{AF54DAFC-72BF-4C18-B451-30110FC8EBCC}"/>
              </a:ext>
            </a:extLst>
          </p:cNvPr>
          <p:cNvSpPr/>
          <p:nvPr/>
        </p:nvSpPr>
        <p:spPr>
          <a:xfrm>
            <a:off x="1150597" y="3137703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B54977-33F8-4105-824C-3D0C493D5B00}"/>
              </a:ext>
            </a:extLst>
          </p:cNvPr>
          <p:cNvCxnSpPr>
            <a:cxnSpLocks/>
          </p:cNvCxnSpPr>
          <p:nvPr/>
        </p:nvCxnSpPr>
        <p:spPr>
          <a:xfrm>
            <a:off x="0" y="3597284"/>
            <a:ext cx="153851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ADB8234-7655-4312-99D5-ACC91B4B894B}"/>
              </a:ext>
            </a:extLst>
          </p:cNvPr>
          <p:cNvSpPr/>
          <p:nvPr/>
        </p:nvSpPr>
        <p:spPr>
          <a:xfrm>
            <a:off x="1514928" y="3502034"/>
            <a:ext cx="190500" cy="1905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9" name="Circle: Hollow 8">
            <a:extLst>
              <a:ext uri="{FF2B5EF4-FFF2-40B4-BE49-F238E27FC236}">
                <a16:creationId xmlns:a16="http://schemas.microsoft.com/office/drawing/2014/main" id="{868629C6-9D56-44C4-A90C-D16F2E7AA94B}"/>
              </a:ext>
            </a:extLst>
          </p:cNvPr>
          <p:cNvSpPr/>
          <p:nvPr/>
        </p:nvSpPr>
        <p:spPr>
          <a:xfrm>
            <a:off x="1395865" y="3382971"/>
            <a:ext cx="428626" cy="428626"/>
          </a:xfrm>
          <a:prstGeom prst="donut">
            <a:avLst>
              <a:gd name="adj" fmla="val 5281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 Nova" panose="020B0504020202020204" pitchFamily="34" charset="0"/>
            </a:endParaRPr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1E0E5245-3E9D-45CB-A2A2-78E37536928E}"/>
              </a:ext>
            </a:extLst>
          </p:cNvPr>
          <p:cNvSpPr/>
          <p:nvPr/>
        </p:nvSpPr>
        <p:spPr>
          <a:xfrm>
            <a:off x="1262993" y="3250099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 Nova" panose="020B05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8353AA-1A28-4FAD-AF44-130B899BAAE4}"/>
              </a:ext>
            </a:extLst>
          </p:cNvPr>
          <p:cNvCxnSpPr>
            <a:cxnSpLocks/>
          </p:cNvCxnSpPr>
          <p:nvPr/>
        </p:nvCxnSpPr>
        <p:spPr>
          <a:xfrm flipV="1">
            <a:off x="1610179" y="3944470"/>
            <a:ext cx="0" cy="1033387"/>
          </a:xfrm>
          <a:prstGeom prst="line">
            <a:avLst/>
          </a:prstGeom>
          <a:ln w="19050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6B49B4F-63E8-4430-9059-553CBCA3AB43}"/>
              </a:ext>
            </a:extLst>
          </p:cNvPr>
          <p:cNvSpPr/>
          <p:nvPr/>
        </p:nvSpPr>
        <p:spPr>
          <a:xfrm>
            <a:off x="1548058" y="4952724"/>
            <a:ext cx="124240" cy="12424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9B938-7387-4E6C-B81C-CA1B61488588}"/>
              </a:ext>
            </a:extLst>
          </p:cNvPr>
          <p:cNvSpPr txBox="1"/>
          <p:nvPr/>
        </p:nvSpPr>
        <p:spPr>
          <a:xfrm>
            <a:off x="852485" y="2563795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3175">
                  <a:solidFill>
                    <a:schemeClr val="tx1"/>
                  </a:solidFill>
                </a:ln>
                <a:solidFill>
                  <a:srgbClr val="F2F2F2"/>
                </a:solidFill>
                <a:latin typeface="Arial Nova" panose="020B0504020202020204" pitchFamily="34" charset="0"/>
              </a:rPr>
              <a:t>1970s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23F98E-5FFF-4701-A99F-87B202C66033}"/>
              </a:ext>
            </a:extLst>
          </p:cNvPr>
          <p:cNvSpPr txBox="1"/>
          <p:nvPr/>
        </p:nvSpPr>
        <p:spPr>
          <a:xfrm>
            <a:off x="547906" y="5204950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D9E0E7"/>
                </a:solidFill>
                <a:latin typeface="Arial Nova" panose="020B0504020202020204" pitchFamily="34" charset="0"/>
              </a:rPr>
              <a:t>STATISTICIAN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B54B9C7B-4DA7-40E1-B723-68758EB971FE}"/>
              </a:ext>
            </a:extLst>
          </p:cNvPr>
          <p:cNvSpPr/>
          <p:nvPr/>
        </p:nvSpPr>
        <p:spPr>
          <a:xfrm rot="5400000">
            <a:off x="3389075" y="3137703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37A3CB3-AA60-41C6-B92B-B84EC0A87E61}"/>
              </a:ext>
            </a:extLst>
          </p:cNvPr>
          <p:cNvSpPr/>
          <p:nvPr/>
        </p:nvSpPr>
        <p:spPr>
          <a:xfrm>
            <a:off x="3753406" y="3502034"/>
            <a:ext cx="190500" cy="190500"/>
          </a:xfrm>
          <a:prstGeom prst="ellipse">
            <a:avLst/>
          </a:prstGeom>
          <a:solidFill>
            <a:srgbClr val="BAC9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5AB77009-91CD-4089-A339-205E1FD860BA}"/>
              </a:ext>
            </a:extLst>
          </p:cNvPr>
          <p:cNvSpPr/>
          <p:nvPr/>
        </p:nvSpPr>
        <p:spPr>
          <a:xfrm>
            <a:off x="3634343" y="3382971"/>
            <a:ext cx="428626" cy="428626"/>
          </a:xfrm>
          <a:prstGeom prst="donut">
            <a:avLst>
              <a:gd name="adj" fmla="val 5281"/>
            </a:avLst>
          </a:prstGeom>
          <a:solidFill>
            <a:srgbClr val="BAC9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 Nova" panose="020B0504020202020204" pitchFamily="34" charset="0"/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EB4F978A-6973-4038-9D44-C992F6903D28}"/>
              </a:ext>
            </a:extLst>
          </p:cNvPr>
          <p:cNvSpPr/>
          <p:nvPr/>
        </p:nvSpPr>
        <p:spPr>
          <a:xfrm>
            <a:off x="3501471" y="3250099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 Nova" panose="020B0504020202020204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982AF7D-7FF0-494C-891D-C601C69FAD64}"/>
              </a:ext>
            </a:extLst>
          </p:cNvPr>
          <p:cNvCxnSpPr>
            <a:cxnSpLocks/>
          </p:cNvCxnSpPr>
          <p:nvPr/>
        </p:nvCxnSpPr>
        <p:spPr>
          <a:xfrm flipV="1">
            <a:off x="3848657" y="2216712"/>
            <a:ext cx="0" cy="1033387"/>
          </a:xfrm>
          <a:prstGeom prst="line">
            <a:avLst/>
          </a:prstGeom>
          <a:ln w="19050">
            <a:solidFill>
              <a:srgbClr val="BAC9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26033AC-E99E-4309-BD9B-47A98BA0DEA7}"/>
              </a:ext>
            </a:extLst>
          </p:cNvPr>
          <p:cNvSpPr/>
          <p:nvPr/>
        </p:nvSpPr>
        <p:spPr>
          <a:xfrm>
            <a:off x="3786536" y="2170356"/>
            <a:ext cx="124240" cy="124240"/>
          </a:xfrm>
          <a:prstGeom prst="ellipse">
            <a:avLst/>
          </a:prstGeom>
          <a:solidFill>
            <a:srgbClr val="BAC9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97ECE7-7E0E-48D0-9C27-6FB0E3DB79DD}"/>
              </a:ext>
            </a:extLst>
          </p:cNvPr>
          <p:cNvSpPr txBox="1"/>
          <p:nvPr/>
        </p:nvSpPr>
        <p:spPr>
          <a:xfrm>
            <a:off x="3090963" y="3984576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3175">
                  <a:solidFill>
                    <a:srgbClr val="484848"/>
                  </a:solidFill>
                </a:ln>
                <a:solidFill>
                  <a:srgbClr val="BAC9DA"/>
                </a:solidFill>
                <a:latin typeface="Arial Nova" panose="020B0504020202020204" pitchFamily="34" charset="0"/>
              </a:rPr>
              <a:t>1980s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EA27D8-0CF3-496D-AD7D-2076231DE52C}"/>
              </a:ext>
            </a:extLst>
          </p:cNvPr>
          <p:cNvSpPr txBox="1"/>
          <p:nvPr/>
        </p:nvSpPr>
        <p:spPr>
          <a:xfrm>
            <a:off x="2700522" y="1528073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D9E0E7"/>
                </a:solidFill>
                <a:latin typeface="Arial Nova" panose="020B0504020202020204" pitchFamily="34" charset="0"/>
              </a:rPr>
              <a:t>ACADEMIC RESEARCHER</a:t>
            </a: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A2636062-43D3-463C-B6BD-741D547DE965}"/>
              </a:ext>
            </a:extLst>
          </p:cNvPr>
          <p:cNvSpPr/>
          <p:nvPr/>
        </p:nvSpPr>
        <p:spPr>
          <a:xfrm>
            <a:off x="5642508" y="3137703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DCB9A2B-6699-4804-99AE-7A924FDA4340}"/>
              </a:ext>
            </a:extLst>
          </p:cNvPr>
          <p:cNvSpPr/>
          <p:nvPr/>
        </p:nvSpPr>
        <p:spPr>
          <a:xfrm>
            <a:off x="6006839" y="3502034"/>
            <a:ext cx="190500" cy="190500"/>
          </a:xfrm>
          <a:prstGeom prst="ellipse">
            <a:avLst/>
          </a:prstGeom>
          <a:solidFill>
            <a:srgbClr val="86A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30" name="Circle: Hollow 29">
            <a:extLst>
              <a:ext uri="{FF2B5EF4-FFF2-40B4-BE49-F238E27FC236}">
                <a16:creationId xmlns:a16="http://schemas.microsoft.com/office/drawing/2014/main" id="{3A6CDF07-EF0B-4379-8FBF-3718BD896047}"/>
              </a:ext>
            </a:extLst>
          </p:cNvPr>
          <p:cNvSpPr/>
          <p:nvPr/>
        </p:nvSpPr>
        <p:spPr>
          <a:xfrm>
            <a:off x="5887776" y="3382971"/>
            <a:ext cx="428626" cy="428626"/>
          </a:xfrm>
          <a:prstGeom prst="donut">
            <a:avLst>
              <a:gd name="adj" fmla="val 5281"/>
            </a:avLst>
          </a:prstGeom>
          <a:solidFill>
            <a:srgbClr val="86A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 Nova" panose="020B0504020202020204" pitchFamily="34" charset="0"/>
            </a:endParaRPr>
          </a:p>
        </p:txBody>
      </p:sp>
      <p:sp>
        <p:nvSpPr>
          <p:cNvPr id="31" name="Circle: Hollow 30">
            <a:extLst>
              <a:ext uri="{FF2B5EF4-FFF2-40B4-BE49-F238E27FC236}">
                <a16:creationId xmlns:a16="http://schemas.microsoft.com/office/drawing/2014/main" id="{FB3E2DCF-4068-4715-BD27-13370B541EAC}"/>
              </a:ext>
            </a:extLst>
          </p:cNvPr>
          <p:cNvSpPr/>
          <p:nvPr/>
        </p:nvSpPr>
        <p:spPr>
          <a:xfrm>
            <a:off x="5754904" y="3250099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 Nova" panose="020B0504020202020204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A49CDC4-E9AD-4789-BEA6-BFF07A73111B}"/>
              </a:ext>
            </a:extLst>
          </p:cNvPr>
          <p:cNvCxnSpPr>
            <a:cxnSpLocks/>
          </p:cNvCxnSpPr>
          <p:nvPr/>
        </p:nvCxnSpPr>
        <p:spPr>
          <a:xfrm flipV="1">
            <a:off x="6102090" y="3944470"/>
            <a:ext cx="0" cy="1033387"/>
          </a:xfrm>
          <a:prstGeom prst="line">
            <a:avLst/>
          </a:prstGeom>
          <a:ln w="19050">
            <a:solidFill>
              <a:srgbClr val="86A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DD4A8794-EADF-4527-95C6-C9D6781E9C8E}"/>
              </a:ext>
            </a:extLst>
          </p:cNvPr>
          <p:cNvSpPr/>
          <p:nvPr/>
        </p:nvSpPr>
        <p:spPr>
          <a:xfrm>
            <a:off x="6039969" y="4952724"/>
            <a:ext cx="124240" cy="124240"/>
          </a:xfrm>
          <a:prstGeom prst="ellipse">
            <a:avLst/>
          </a:prstGeom>
          <a:solidFill>
            <a:srgbClr val="86A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E7D141-E60D-4B00-AA4B-1F588212DCAD}"/>
              </a:ext>
            </a:extLst>
          </p:cNvPr>
          <p:cNvSpPr txBox="1"/>
          <p:nvPr/>
        </p:nvSpPr>
        <p:spPr>
          <a:xfrm>
            <a:off x="5344396" y="2563795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3175">
                  <a:solidFill>
                    <a:srgbClr val="919191"/>
                  </a:solidFill>
                </a:ln>
                <a:solidFill>
                  <a:srgbClr val="86A1C1"/>
                </a:solidFill>
                <a:latin typeface="Arial Nova" panose="020B0504020202020204" pitchFamily="34" charset="0"/>
              </a:rPr>
              <a:t>1990s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5C5A36-EC92-462F-BB70-6A797D63B1DD}"/>
              </a:ext>
            </a:extLst>
          </p:cNvPr>
          <p:cNvSpPr txBox="1"/>
          <p:nvPr/>
        </p:nvSpPr>
        <p:spPr>
          <a:xfrm>
            <a:off x="5039817" y="5204950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D9E0E7"/>
                </a:solidFill>
                <a:latin typeface="Arial Nova" panose="020B0504020202020204" pitchFamily="34" charset="0"/>
              </a:rPr>
              <a:t>PhD SCIENTIST</a:t>
            </a: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E3730103-7F8D-4792-83EE-5FFC4A5D2274}"/>
              </a:ext>
            </a:extLst>
          </p:cNvPr>
          <p:cNvSpPr/>
          <p:nvPr/>
        </p:nvSpPr>
        <p:spPr>
          <a:xfrm rot="5400000">
            <a:off x="7906257" y="3137703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6694F26-80D5-467D-94C4-C9C860517F5F}"/>
              </a:ext>
            </a:extLst>
          </p:cNvPr>
          <p:cNvSpPr/>
          <p:nvPr/>
        </p:nvSpPr>
        <p:spPr>
          <a:xfrm>
            <a:off x="8270588" y="3502034"/>
            <a:ext cx="190500" cy="190500"/>
          </a:xfrm>
          <a:prstGeom prst="ellipse">
            <a:avLst/>
          </a:prstGeom>
          <a:solidFill>
            <a:srgbClr val="527A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47" name="Circle: Hollow 46">
            <a:extLst>
              <a:ext uri="{FF2B5EF4-FFF2-40B4-BE49-F238E27FC236}">
                <a16:creationId xmlns:a16="http://schemas.microsoft.com/office/drawing/2014/main" id="{B0789B4A-0620-4211-9109-6DBE9A07FE51}"/>
              </a:ext>
            </a:extLst>
          </p:cNvPr>
          <p:cNvSpPr/>
          <p:nvPr/>
        </p:nvSpPr>
        <p:spPr>
          <a:xfrm>
            <a:off x="8151525" y="3382971"/>
            <a:ext cx="428626" cy="428626"/>
          </a:xfrm>
          <a:prstGeom prst="donut">
            <a:avLst>
              <a:gd name="adj" fmla="val 5281"/>
            </a:avLst>
          </a:prstGeom>
          <a:solidFill>
            <a:srgbClr val="527A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 Nova" panose="020B0504020202020204" pitchFamily="34" charset="0"/>
            </a:endParaRPr>
          </a:p>
        </p:txBody>
      </p:sp>
      <p:sp>
        <p:nvSpPr>
          <p:cNvPr id="48" name="Circle: Hollow 47">
            <a:extLst>
              <a:ext uri="{FF2B5EF4-FFF2-40B4-BE49-F238E27FC236}">
                <a16:creationId xmlns:a16="http://schemas.microsoft.com/office/drawing/2014/main" id="{9C63B36C-028C-4461-9179-02E81EA9B830}"/>
              </a:ext>
            </a:extLst>
          </p:cNvPr>
          <p:cNvSpPr/>
          <p:nvPr/>
        </p:nvSpPr>
        <p:spPr>
          <a:xfrm>
            <a:off x="8018653" y="3250099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 Nova" panose="020B0504020202020204" pitchFamily="34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5E6C7CE-0DCB-4A82-B08E-519AC3270B85}"/>
              </a:ext>
            </a:extLst>
          </p:cNvPr>
          <p:cNvCxnSpPr>
            <a:cxnSpLocks/>
          </p:cNvCxnSpPr>
          <p:nvPr/>
        </p:nvCxnSpPr>
        <p:spPr>
          <a:xfrm flipV="1">
            <a:off x="8365839" y="2216712"/>
            <a:ext cx="0" cy="1033387"/>
          </a:xfrm>
          <a:prstGeom prst="line">
            <a:avLst/>
          </a:prstGeom>
          <a:ln w="19050">
            <a:solidFill>
              <a:srgbClr val="527A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4CFE38F3-7830-46D8-95EE-69DB62ED465D}"/>
              </a:ext>
            </a:extLst>
          </p:cNvPr>
          <p:cNvSpPr/>
          <p:nvPr/>
        </p:nvSpPr>
        <p:spPr>
          <a:xfrm>
            <a:off x="8303718" y="2170356"/>
            <a:ext cx="124240" cy="124240"/>
          </a:xfrm>
          <a:prstGeom prst="ellipse">
            <a:avLst/>
          </a:prstGeom>
          <a:solidFill>
            <a:srgbClr val="527A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5F62DC2-C651-4B22-B4CB-1846861868F6}"/>
              </a:ext>
            </a:extLst>
          </p:cNvPr>
          <p:cNvSpPr txBox="1"/>
          <p:nvPr/>
        </p:nvSpPr>
        <p:spPr>
          <a:xfrm>
            <a:off x="7608145" y="3984576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3175">
                  <a:solidFill>
                    <a:srgbClr val="D9D9D9"/>
                  </a:solidFill>
                </a:ln>
                <a:solidFill>
                  <a:srgbClr val="527AA9"/>
                </a:solidFill>
                <a:latin typeface="Arial Nova" panose="020B0504020202020204" pitchFamily="34" charset="0"/>
              </a:rPr>
              <a:t>2000s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4337E62-7F21-4CD3-9B0D-507A64DF7728}"/>
              </a:ext>
            </a:extLst>
          </p:cNvPr>
          <p:cNvSpPr txBox="1"/>
          <p:nvPr/>
        </p:nvSpPr>
        <p:spPr>
          <a:xfrm>
            <a:off x="7217704" y="1528073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D9E0E7"/>
                </a:solidFill>
                <a:latin typeface="Arial Nova" panose="020B0504020202020204" pitchFamily="34" charset="0"/>
              </a:rPr>
              <a:t>DATA SCIENTIST</a:t>
            </a:r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FC85B459-7BA2-4C61-9178-E1CE5EFAEC56}"/>
              </a:ext>
            </a:extLst>
          </p:cNvPr>
          <p:cNvSpPr/>
          <p:nvPr/>
        </p:nvSpPr>
        <p:spPr>
          <a:xfrm>
            <a:off x="10144184" y="3137703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A6EEA54-5314-432F-B5DF-B223248AB8AA}"/>
              </a:ext>
            </a:extLst>
          </p:cNvPr>
          <p:cNvSpPr/>
          <p:nvPr/>
        </p:nvSpPr>
        <p:spPr>
          <a:xfrm>
            <a:off x="10508515" y="3502034"/>
            <a:ext cx="190500" cy="190500"/>
          </a:xfrm>
          <a:prstGeom prst="ellipse">
            <a:avLst/>
          </a:prstGeom>
          <a:solidFill>
            <a:srgbClr val="095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56" name="Circle: Hollow 55">
            <a:extLst>
              <a:ext uri="{FF2B5EF4-FFF2-40B4-BE49-F238E27FC236}">
                <a16:creationId xmlns:a16="http://schemas.microsoft.com/office/drawing/2014/main" id="{0C983C23-7914-456E-AA37-90FEEBD851C0}"/>
              </a:ext>
            </a:extLst>
          </p:cNvPr>
          <p:cNvSpPr/>
          <p:nvPr/>
        </p:nvSpPr>
        <p:spPr>
          <a:xfrm>
            <a:off x="10389452" y="3382971"/>
            <a:ext cx="428626" cy="428626"/>
          </a:xfrm>
          <a:prstGeom prst="donut">
            <a:avLst>
              <a:gd name="adj" fmla="val 5281"/>
            </a:avLst>
          </a:prstGeom>
          <a:solidFill>
            <a:srgbClr val="095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 Nova" panose="020B0504020202020204" pitchFamily="34" charset="0"/>
            </a:endParaRPr>
          </a:p>
        </p:txBody>
      </p:sp>
      <p:sp>
        <p:nvSpPr>
          <p:cNvPr id="57" name="Circle: Hollow 56">
            <a:extLst>
              <a:ext uri="{FF2B5EF4-FFF2-40B4-BE49-F238E27FC236}">
                <a16:creationId xmlns:a16="http://schemas.microsoft.com/office/drawing/2014/main" id="{CD810234-B3DF-4AE8-B7F5-9B91C3FEE8A3}"/>
              </a:ext>
            </a:extLst>
          </p:cNvPr>
          <p:cNvSpPr/>
          <p:nvPr/>
        </p:nvSpPr>
        <p:spPr>
          <a:xfrm>
            <a:off x="10256580" y="3250099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 Nova" panose="020B0504020202020204" pitchFamily="34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61A79A1-830D-43A5-991E-41089FE309F5}"/>
              </a:ext>
            </a:extLst>
          </p:cNvPr>
          <p:cNvCxnSpPr>
            <a:cxnSpLocks/>
          </p:cNvCxnSpPr>
          <p:nvPr/>
        </p:nvCxnSpPr>
        <p:spPr>
          <a:xfrm flipV="1">
            <a:off x="10603766" y="3944470"/>
            <a:ext cx="0" cy="1033387"/>
          </a:xfrm>
          <a:prstGeom prst="line">
            <a:avLst/>
          </a:prstGeom>
          <a:ln w="19050">
            <a:solidFill>
              <a:srgbClr val="0955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91D217BA-6735-41FC-ADDE-ADA84BF5E891}"/>
              </a:ext>
            </a:extLst>
          </p:cNvPr>
          <p:cNvSpPr/>
          <p:nvPr/>
        </p:nvSpPr>
        <p:spPr>
          <a:xfrm>
            <a:off x="10541645" y="4952724"/>
            <a:ext cx="124240" cy="124240"/>
          </a:xfrm>
          <a:prstGeom prst="ellipse">
            <a:avLst/>
          </a:prstGeom>
          <a:solidFill>
            <a:srgbClr val="095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93BBA26-6FB6-4EDA-AE7C-332D388F6619}"/>
              </a:ext>
            </a:extLst>
          </p:cNvPr>
          <p:cNvSpPr txBox="1"/>
          <p:nvPr/>
        </p:nvSpPr>
        <p:spPr>
          <a:xfrm>
            <a:off x="9846072" y="2563795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3175">
                  <a:solidFill>
                    <a:srgbClr val="F2F2F2"/>
                  </a:solidFill>
                </a:ln>
                <a:solidFill>
                  <a:srgbClr val="095591"/>
                </a:solidFill>
                <a:latin typeface="Arial Nova" panose="020B0504020202020204" pitchFamily="34" charset="0"/>
              </a:rPr>
              <a:t>Today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710CEB2-4E11-44C6-A201-5DCB3EA9A265}"/>
              </a:ext>
            </a:extLst>
          </p:cNvPr>
          <p:cNvSpPr txBox="1"/>
          <p:nvPr/>
        </p:nvSpPr>
        <p:spPr>
          <a:xfrm>
            <a:off x="9541493" y="5204950"/>
            <a:ext cx="320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D9E0E7"/>
                </a:solidFill>
                <a:latin typeface="Arial Nova" panose="020B0504020202020204" pitchFamily="34" charset="0"/>
              </a:rPr>
              <a:t>AUTOMATED AI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E23E97-80CA-4DCE-905B-0371552128FB}"/>
              </a:ext>
            </a:extLst>
          </p:cNvPr>
          <p:cNvCxnSpPr>
            <a:cxnSpLocks/>
          </p:cNvCxnSpPr>
          <p:nvPr/>
        </p:nvCxnSpPr>
        <p:spPr>
          <a:xfrm>
            <a:off x="651657" y="5814341"/>
            <a:ext cx="2048865" cy="0"/>
          </a:xfrm>
          <a:prstGeom prst="line">
            <a:avLst/>
          </a:prstGeom>
          <a:ln w="19050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6AF9195-D1C7-4EAB-9766-CBBD5AC04E3E}"/>
              </a:ext>
            </a:extLst>
          </p:cNvPr>
          <p:cNvCxnSpPr>
            <a:cxnSpLocks/>
          </p:cNvCxnSpPr>
          <p:nvPr/>
        </p:nvCxnSpPr>
        <p:spPr>
          <a:xfrm>
            <a:off x="5131605" y="5814341"/>
            <a:ext cx="2048865" cy="0"/>
          </a:xfrm>
          <a:prstGeom prst="line">
            <a:avLst/>
          </a:prstGeom>
          <a:ln w="19050">
            <a:solidFill>
              <a:srgbClr val="86A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7FD0854-B613-4503-8F9F-7EBA21977DB6}"/>
              </a:ext>
            </a:extLst>
          </p:cNvPr>
          <p:cNvCxnSpPr>
            <a:cxnSpLocks/>
          </p:cNvCxnSpPr>
          <p:nvPr/>
        </p:nvCxnSpPr>
        <p:spPr>
          <a:xfrm>
            <a:off x="9655100" y="5814341"/>
            <a:ext cx="2048865" cy="0"/>
          </a:xfrm>
          <a:prstGeom prst="line">
            <a:avLst/>
          </a:prstGeom>
          <a:ln w="19050">
            <a:solidFill>
              <a:srgbClr val="0955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67D5D77-7183-46A2-913A-91854EB46B5B}"/>
              </a:ext>
            </a:extLst>
          </p:cNvPr>
          <p:cNvCxnSpPr>
            <a:cxnSpLocks/>
          </p:cNvCxnSpPr>
          <p:nvPr/>
        </p:nvCxnSpPr>
        <p:spPr>
          <a:xfrm>
            <a:off x="2807969" y="1437277"/>
            <a:ext cx="2048865" cy="0"/>
          </a:xfrm>
          <a:prstGeom prst="line">
            <a:avLst/>
          </a:prstGeom>
          <a:ln w="19050">
            <a:solidFill>
              <a:srgbClr val="86A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FE4C8AC-856E-47A1-86C3-D3143F6DF56B}"/>
              </a:ext>
            </a:extLst>
          </p:cNvPr>
          <p:cNvCxnSpPr>
            <a:cxnSpLocks/>
          </p:cNvCxnSpPr>
          <p:nvPr/>
        </p:nvCxnSpPr>
        <p:spPr>
          <a:xfrm>
            <a:off x="7328027" y="1437277"/>
            <a:ext cx="2048865" cy="0"/>
          </a:xfrm>
          <a:prstGeom prst="line">
            <a:avLst/>
          </a:prstGeom>
          <a:ln w="19050">
            <a:solidFill>
              <a:srgbClr val="527A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C17817C-AF36-4468-94FC-44DCFF825290}"/>
              </a:ext>
            </a:extLst>
          </p:cNvPr>
          <p:cNvSpPr txBox="1"/>
          <p:nvPr/>
        </p:nvSpPr>
        <p:spPr>
          <a:xfrm>
            <a:off x="841248" y="104918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 Nova" panose="020B0504020202020204" pitchFamily="34" charset="0"/>
              </a:rPr>
              <a:t>A SHIFT FROM SKILLS TO STRATEGY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347FCAE-CD51-47C1-A0E5-7FE287A79E42}"/>
              </a:ext>
            </a:extLst>
          </p:cNvPr>
          <p:cNvGrpSpPr/>
          <p:nvPr/>
        </p:nvGrpSpPr>
        <p:grpSpPr>
          <a:xfrm>
            <a:off x="5378756" y="932776"/>
            <a:ext cx="1434489" cy="190500"/>
            <a:chOff x="4679586" y="878988"/>
            <a:chExt cx="1434489" cy="19050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57F6F33-D335-4F37-A9F5-23DE49CB0B4A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2F2F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 Nova" panose="020B0504020202020204" pitchFamily="34" charset="0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D3A95DB-0E0C-40A8-88F7-9DAC67B156F6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BAC9DA"/>
            </a:solidFill>
            <a:ln>
              <a:solidFill>
                <a:srgbClr val="4848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 Nova" panose="020B0504020202020204" pitchFamily="34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D1EA8C3-D35D-4FB7-8D6B-858B4EE08256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86A1C1"/>
            </a:solidFill>
            <a:ln>
              <a:solidFill>
                <a:srgbClr val="9191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 Nova" panose="020B0504020202020204" pitchFamily="34" charset="0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D4B96A9-29AD-4507-B1E8-D12C03BAD2C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27A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D9D9D9"/>
                  </a:solidFill>
                </a:ln>
                <a:latin typeface="Arial Nova" panose="020B0504020202020204" pitchFamily="34" charset="0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0AFA104-D1BD-427D-90C1-6CE47F2C7A56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0955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2F2F2"/>
                  </a:solidFill>
                </a:ln>
                <a:latin typeface="Arial Nova" panose="020B0504020202020204" pitchFamily="34" charset="0"/>
              </a:endParaRPr>
            </a:p>
          </p:txBody>
        </p:sp>
      </p:grpSp>
      <p:pic>
        <p:nvPicPr>
          <p:cNvPr id="65" name="Picture 6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D539544-399F-4446-B8CB-B50F7069A0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5943600"/>
            <a:ext cx="2404534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3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0"/>
                            </p:stCondLst>
                            <p:childTnLst>
                              <p:par>
                                <p:cTn id="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5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80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5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0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95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4000"/>
                            </p:stCondLst>
                            <p:childTnLst>
                              <p:par>
                                <p:cTn id="18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4500"/>
                            </p:stCondLst>
                            <p:childTnLst>
                              <p:par>
                                <p:cTn id="1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15000"/>
                            </p:stCondLst>
                            <p:childTnLst>
                              <p:par>
                                <p:cTn id="1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15500"/>
                            </p:stCondLst>
                            <p:childTnLst>
                              <p:par>
                                <p:cTn id="2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16000"/>
                            </p:stCondLst>
                            <p:childTnLst>
                              <p:par>
                                <p:cTn id="2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16500"/>
                            </p:stCondLst>
                            <p:childTnLst>
                              <p:par>
                                <p:cTn id="2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17000"/>
                            </p:stCondLst>
                            <p:childTnLst>
                              <p:par>
                                <p:cTn id="2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17500"/>
                            </p:stCondLst>
                            <p:childTnLst>
                              <p:par>
                                <p:cTn id="2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18000"/>
                            </p:stCondLst>
                            <p:childTnLst>
                              <p:par>
                                <p:cTn id="2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18500"/>
                            </p:stCondLst>
                            <p:childTnLst>
                              <p:par>
                                <p:cTn id="2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19000"/>
                            </p:stCondLst>
                            <p:childTnLst>
                              <p:par>
                                <p:cTn id="245" presetID="53" presetClass="entr" presetSubtype="16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2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2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2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4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2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2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2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2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8" dur="2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2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23000"/>
                            </p:stCondLst>
                            <p:childTnLst>
                              <p:par>
                                <p:cTn id="2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23500"/>
                            </p:stCondLst>
                            <p:childTnLst>
                              <p:par>
                                <p:cTn id="2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  <p:bldP spid="9" grpId="0" animBg="1"/>
      <p:bldP spid="10" grpId="0" animBg="1"/>
      <p:bldP spid="14" grpId="0" animBg="1"/>
      <p:bldP spid="16" grpId="0"/>
      <p:bldP spid="17" grpId="0"/>
      <p:bldP spid="18" grpId="0" animBg="1"/>
      <p:bldP spid="20" grpId="0" animBg="1"/>
      <p:bldP spid="21" grpId="0" animBg="1"/>
      <p:bldP spid="22" grpId="0" animBg="1"/>
      <p:bldP spid="24" grpId="0" animBg="1"/>
      <p:bldP spid="25" grpId="0"/>
      <p:bldP spid="26" grpId="0"/>
      <p:bldP spid="27" grpId="0" animBg="1"/>
      <p:bldP spid="29" grpId="0" animBg="1"/>
      <p:bldP spid="30" grpId="0" animBg="1"/>
      <p:bldP spid="31" grpId="0" animBg="1"/>
      <p:bldP spid="33" grpId="0" animBg="1"/>
      <p:bldP spid="34" grpId="0"/>
      <p:bldP spid="35" grpId="0"/>
      <p:bldP spid="45" grpId="0" animBg="1"/>
      <p:bldP spid="46" grpId="0" animBg="1"/>
      <p:bldP spid="47" grpId="0" animBg="1"/>
      <p:bldP spid="48" grpId="0" animBg="1"/>
      <p:bldP spid="50" grpId="0" animBg="1"/>
      <p:bldP spid="51" grpId="0"/>
      <p:bldP spid="52" grpId="0"/>
      <p:bldP spid="53" grpId="0" animBg="1"/>
      <p:bldP spid="55" grpId="0" animBg="1"/>
      <p:bldP spid="56" grpId="0" animBg="1"/>
      <p:bldP spid="57" grpId="0" animBg="1"/>
      <p:bldP spid="59" grpId="0" animBg="1"/>
      <p:bldP spid="60" grpId="0"/>
      <p:bldP spid="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Session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50BE7-B412-4CDF-B912-271074296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Understand the importance of the low- and no-code ETL capabilities of Power BI Dataflows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901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latin typeface="Arial Nova Light" panose="020B03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50BE7-B412-4CDF-B912-271074296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 Nova Light" panose="020B0304020202020204" pitchFamily="34" charset="0"/>
                <a:cs typeface="Arial" panose="020B0604020202020204" pitchFamily="34" charset="0"/>
              </a:rPr>
              <a:t>Introduce Power BI Dataflows</a:t>
            </a:r>
          </a:p>
          <a:p>
            <a:r>
              <a:rPr lang="en-US" sz="2000" dirty="0">
                <a:latin typeface="Arial Nova Light" panose="020B0304020202020204" pitchFamily="34" charset="0"/>
                <a:cs typeface="Arial" panose="020B0604020202020204" pitchFamily="34" charset="0"/>
              </a:rPr>
              <a:t>Demo: Load data into Power BI Dataflows</a:t>
            </a:r>
          </a:p>
          <a:p>
            <a:r>
              <a:rPr lang="en-US" sz="2000" dirty="0">
                <a:latin typeface="Arial Nova Light" panose="020B0304020202020204" pitchFamily="34" charset="0"/>
                <a:cs typeface="Arial" panose="020B0604020202020204" pitchFamily="34" charset="0"/>
              </a:rPr>
              <a:t>Demo: Reuse Power BI Dataflows</a:t>
            </a:r>
          </a:p>
          <a:p>
            <a:r>
              <a:rPr lang="en-US" sz="2000" dirty="0">
                <a:latin typeface="Arial Nova Light" panose="020B0304020202020204" pitchFamily="34" charset="0"/>
                <a:cs typeface="Arial" panose="020B0604020202020204" pitchFamily="34" charset="0"/>
              </a:rPr>
              <a:t>Epilogue: Enable AI features of Power BI</a:t>
            </a:r>
          </a:p>
          <a:p>
            <a:endParaRPr lang="en-US" sz="2000" dirty="0">
              <a:latin typeface="Arial Nova Light" panose="020B03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976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7BE46-3C99-4746-8AF1-3521D9427D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Building Robust ETL Pipelines with Power BI Dataflows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556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D11FC5-27E9-498B-BCDB-B223121BB7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Introduce Power BI Dataflows</a:t>
            </a:r>
          </a:p>
        </p:txBody>
      </p:sp>
    </p:spTree>
    <p:extLst>
      <p:ext uri="{BB962C8B-B14F-4D97-AF65-F5344CB8AC3E}">
        <p14:creationId xmlns:p14="http://schemas.microsoft.com/office/powerpoint/2010/main" val="2637056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BA949-982D-4514-B9B0-BD0E1494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 anchorCtr="0"/>
          <a:lstStyle/>
          <a:p>
            <a:r>
              <a:rPr lang="en-US" dirty="0"/>
              <a:t>What is a Dataflow?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08CAF3-A002-4373-A5C6-44361EE0E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Dataflow is a Power Query process that runs in the Power BI service </a:t>
            </a:r>
            <a:r>
              <a:rPr lang="en-US" b="1" dirty="0"/>
              <a:t>independently</a:t>
            </a:r>
            <a:r>
              <a:rPr lang="en-US" dirty="0"/>
              <a:t> from any Power BI report</a:t>
            </a:r>
          </a:p>
        </p:txBody>
      </p:sp>
    </p:spTree>
    <p:extLst>
      <p:ext uri="{BB962C8B-B14F-4D97-AF65-F5344CB8AC3E}">
        <p14:creationId xmlns:p14="http://schemas.microsoft.com/office/powerpoint/2010/main" val="15299278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BA949-982D-4514-B9B0-BD0E1494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 anchorCtr="0"/>
          <a:lstStyle/>
          <a:p>
            <a:r>
              <a:rPr lang="en-US" dirty="0"/>
              <a:t>What is a Dataflow?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08CAF3-A002-4373-A5C6-44361EE0E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Power Query in the Cloud</a:t>
            </a:r>
          </a:p>
          <a:p>
            <a:r>
              <a:rPr lang="en-US" dirty="0"/>
              <a:t>Runs on the Power BI service</a:t>
            </a:r>
          </a:p>
          <a:p>
            <a:r>
              <a:rPr lang="en-US" dirty="0"/>
              <a:t>Runs independently of Power BI datasets</a:t>
            </a:r>
          </a:p>
          <a:p>
            <a:r>
              <a:rPr lang="en-US" dirty="0"/>
              <a:t>Allows for sharing:</a:t>
            </a:r>
          </a:p>
          <a:p>
            <a:pPr lvl="1"/>
            <a:r>
              <a:rPr lang="en-US" dirty="0"/>
              <a:t>Datasets across Workspaces</a:t>
            </a:r>
          </a:p>
          <a:p>
            <a:r>
              <a:rPr lang="en-US" dirty="0"/>
              <a:t>Allows for reuse:</a:t>
            </a:r>
          </a:p>
          <a:p>
            <a:pPr lvl="1"/>
            <a:r>
              <a:rPr lang="en-US" dirty="0"/>
              <a:t>Datasets within data models</a:t>
            </a:r>
          </a:p>
          <a:p>
            <a:pPr lvl="1"/>
            <a:r>
              <a:rPr lang="en-US" dirty="0"/>
              <a:t>Data engineering pipelines through JSON schemas</a:t>
            </a:r>
          </a:p>
        </p:txBody>
      </p:sp>
    </p:spTree>
    <p:extLst>
      <p:ext uri="{BB962C8B-B14F-4D97-AF65-F5344CB8AC3E}">
        <p14:creationId xmlns:p14="http://schemas.microsoft.com/office/powerpoint/2010/main" val="37372400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DC Summit">
      <a:dk1>
        <a:srgbClr val="3F454F"/>
      </a:dk1>
      <a:lt1>
        <a:srgbClr val="FFFFFF"/>
      </a:lt1>
      <a:dk2>
        <a:srgbClr val="84BD00"/>
      </a:dk2>
      <a:lt2>
        <a:srgbClr val="EAEAEA"/>
      </a:lt2>
      <a:accent1>
        <a:srgbClr val="F2C818"/>
      </a:accent1>
      <a:accent2>
        <a:srgbClr val="001F60"/>
      </a:accent2>
      <a:accent3>
        <a:srgbClr val="E4002B"/>
      </a:accent3>
      <a:accent4>
        <a:srgbClr val="FFB81C"/>
      </a:accent4>
      <a:accent5>
        <a:srgbClr val="0095C8"/>
      </a:accent5>
      <a:accent6>
        <a:srgbClr val="2B2663"/>
      </a:accent6>
      <a:hlink>
        <a:srgbClr val="0095C8"/>
      </a:hlink>
      <a:folHlink>
        <a:srgbClr val="655DC0"/>
      </a:folHlink>
    </a:clrScheme>
    <a:fontScheme name="DC - Sego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DC Summit">
      <a:dk1>
        <a:srgbClr val="3F454F"/>
      </a:dk1>
      <a:lt1>
        <a:srgbClr val="FFFFFF"/>
      </a:lt1>
      <a:dk2>
        <a:srgbClr val="84BD00"/>
      </a:dk2>
      <a:lt2>
        <a:srgbClr val="EAEAEA"/>
      </a:lt2>
      <a:accent1>
        <a:srgbClr val="F2C818"/>
      </a:accent1>
      <a:accent2>
        <a:srgbClr val="001F60"/>
      </a:accent2>
      <a:accent3>
        <a:srgbClr val="E4002B"/>
      </a:accent3>
      <a:accent4>
        <a:srgbClr val="FFB81C"/>
      </a:accent4>
      <a:accent5>
        <a:srgbClr val="0095C8"/>
      </a:accent5>
      <a:accent6>
        <a:srgbClr val="2B2663"/>
      </a:accent6>
      <a:hlink>
        <a:srgbClr val="0095C8"/>
      </a:hlink>
      <a:folHlink>
        <a:srgbClr val="655DC0"/>
      </a:folHlink>
    </a:clrScheme>
    <a:fontScheme name="DC - Sego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DC Summit">
      <a:dk1>
        <a:srgbClr val="3F454F"/>
      </a:dk1>
      <a:lt1>
        <a:srgbClr val="FFFFFF"/>
      </a:lt1>
      <a:dk2>
        <a:srgbClr val="84BD00"/>
      </a:dk2>
      <a:lt2>
        <a:srgbClr val="EAEAEA"/>
      </a:lt2>
      <a:accent1>
        <a:srgbClr val="F2C818"/>
      </a:accent1>
      <a:accent2>
        <a:srgbClr val="001F60"/>
      </a:accent2>
      <a:accent3>
        <a:srgbClr val="E4002B"/>
      </a:accent3>
      <a:accent4>
        <a:srgbClr val="FFB81C"/>
      </a:accent4>
      <a:accent5>
        <a:srgbClr val="0095C8"/>
      </a:accent5>
      <a:accent6>
        <a:srgbClr val="2B2663"/>
      </a:accent6>
      <a:hlink>
        <a:srgbClr val="0095C8"/>
      </a:hlink>
      <a:folHlink>
        <a:srgbClr val="655DC0"/>
      </a:folHlink>
    </a:clrScheme>
    <a:fontScheme name="DC - Sego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DC Summit">
    <a:dk1>
      <a:srgbClr val="3F454F"/>
    </a:dk1>
    <a:lt1>
      <a:srgbClr val="FFFFFF"/>
    </a:lt1>
    <a:dk2>
      <a:srgbClr val="84BD00"/>
    </a:dk2>
    <a:lt2>
      <a:srgbClr val="EAEAEA"/>
    </a:lt2>
    <a:accent1>
      <a:srgbClr val="F2C818"/>
    </a:accent1>
    <a:accent2>
      <a:srgbClr val="001F60"/>
    </a:accent2>
    <a:accent3>
      <a:srgbClr val="E4002B"/>
    </a:accent3>
    <a:accent4>
      <a:srgbClr val="FFB81C"/>
    </a:accent4>
    <a:accent5>
      <a:srgbClr val="0095C8"/>
    </a:accent5>
    <a:accent6>
      <a:srgbClr val="2B2663"/>
    </a:accent6>
    <a:hlink>
      <a:srgbClr val="0095C8"/>
    </a:hlink>
    <a:folHlink>
      <a:srgbClr val="655DC0"/>
    </a:folHlink>
  </a:clrScheme>
</a:themeOverride>
</file>

<file path=ppt/theme/themeOverride2.xml><?xml version="1.0" encoding="utf-8"?>
<a:themeOverride xmlns:a="http://schemas.openxmlformats.org/drawingml/2006/main">
  <a:clrScheme name="DC Summit">
    <a:dk1>
      <a:srgbClr val="3F454F"/>
    </a:dk1>
    <a:lt1>
      <a:srgbClr val="FFFFFF"/>
    </a:lt1>
    <a:dk2>
      <a:srgbClr val="84BD00"/>
    </a:dk2>
    <a:lt2>
      <a:srgbClr val="EAEAEA"/>
    </a:lt2>
    <a:accent1>
      <a:srgbClr val="F2C818"/>
    </a:accent1>
    <a:accent2>
      <a:srgbClr val="001F60"/>
    </a:accent2>
    <a:accent3>
      <a:srgbClr val="E4002B"/>
    </a:accent3>
    <a:accent4>
      <a:srgbClr val="FFB81C"/>
    </a:accent4>
    <a:accent5>
      <a:srgbClr val="0095C8"/>
    </a:accent5>
    <a:accent6>
      <a:srgbClr val="2B2663"/>
    </a:accent6>
    <a:hlink>
      <a:srgbClr val="0095C8"/>
    </a:hlink>
    <a:folHlink>
      <a:srgbClr val="655DC0"/>
    </a:folHlink>
  </a:clrScheme>
</a:themeOverride>
</file>

<file path=ppt/theme/themeOverride3.xml><?xml version="1.0" encoding="utf-8"?>
<a:themeOverride xmlns:a="http://schemas.openxmlformats.org/drawingml/2006/main">
  <a:clrScheme name="DC Summit">
    <a:dk1>
      <a:srgbClr val="3F454F"/>
    </a:dk1>
    <a:lt1>
      <a:srgbClr val="FFFFFF"/>
    </a:lt1>
    <a:dk2>
      <a:srgbClr val="84BD00"/>
    </a:dk2>
    <a:lt2>
      <a:srgbClr val="EAEAEA"/>
    </a:lt2>
    <a:accent1>
      <a:srgbClr val="F2C818"/>
    </a:accent1>
    <a:accent2>
      <a:srgbClr val="001F60"/>
    </a:accent2>
    <a:accent3>
      <a:srgbClr val="E4002B"/>
    </a:accent3>
    <a:accent4>
      <a:srgbClr val="FFB81C"/>
    </a:accent4>
    <a:accent5>
      <a:srgbClr val="0095C8"/>
    </a:accent5>
    <a:accent6>
      <a:srgbClr val="2B2663"/>
    </a:accent6>
    <a:hlink>
      <a:srgbClr val="0095C8"/>
    </a:hlink>
    <a:folHlink>
      <a:srgbClr val="655DC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805</Words>
  <Application>Microsoft Office PowerPoint</Application>
  <PresentationFormat>Widescreen</PresentationFormat>
  <Paragraphs>113</Paragraphs>
  <Slides>20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Arial</vt:lpstr>
      <vt:lpstr>Arial Nova</vt:lpstr>
      <vt:lpstr>Arial Nova Light</vt:lpstr>
      <vt:lpstr>Calibri</vt:lpstr>
      <vt:lpstr>Calibri Light</vt:lpstr>
      <vt:lpstr>segoe ui</vt:lpstr>
      <vt:lpstr>segoe ui black</vt:lpstr>
      <vt:lpstr>1_Office Theme</vt:lpstr>
      <vt:lpstr>Office Theme</vt:lpstr>
      <vt:lpstr>2_Office Theme</vt:lpstr>
      <vt:lpstr>Office Theme</vt:lpstr>
      <vt:lpstr>Office Theme</vt:lpstr>
      <vt:lpstr>PowerPoint Presentation</vt:lpstr>
      <vt:lpstr>PowerPoint Presentation</vt:lpstr>
      <vt:lpstr>PowerPoint Presentation</vt:lpstr>
      <vt:lpstr>Session Objectives</vt:lpstr>
      <vt:lpstr>Agenda</vt:lpstr>
      <vt:lpstr>Building Robust ETL Pipelines with Power BI Dataflows</vt:lpstr>
      <vt:lpstr>Introduce Power BI Dataflows</vt:lpstr>
      <vt:lpstr>What is a Dataflow?</vt:lpstr>
      <vt:lpstr>What is a Dataflow?</vt:lpstr>
      <vt:lpstr>Where is a Dataflow Stored?</vt:lpstr>
      <vt:lpstr>Where is a Dataflow Stored?</vt:lpstr>
      <vt:lpstr>What Can a Dataflow Connect To?</vt:lpstr>
      <vt:lpstr>What Can a Dataflow Connect To?</vt:lpstr>
      <vt:lpstr>How Can a Dataflow Be Reused?</vt:lpstr>
      <vt:lpstr>How Can a Dataflow Be Reused?</vt:lpstr>
      <vt:lpstr>Demo: Load Data into Power BI Dataflows</vt:lpstr>
      <vt:lpstr>Demo: Reuse Power BI Dataflows</vt:lpstr>
      <vt:lpstr>Epilogue: Enable AI features of Power BI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Ty Hagerott</dc:creator>
  <cp:lastModifiedBy>Tony McGovern</cp:lastModifiedBy>
  <cp:revision>31</cp:revision>
  <dcterms:created xsi:type="dcterms:W3CDTF">2019-05-15T15:06:01Z</dcterms:created>
  <dcterms:modified xsi:type="dcterms:W3CDTF">2020-02-29T13:52:11Z</dcterms:modified>
</cp:coreProperties>
</file>